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315" r:id="rId9"/>
    <p:sldId id="269" r:id="rId10"/>
    <p:sldId id="268" r:id="rId11"/>
    <p:sldId id="270" r:id="rId12"/>
    <p:sldId id="294" r:id="rId13"/>
    <p:sldId id="281" r:id="rId14"/>
    <p:sldId id="271" r:id="rId15"/>
    <p:sldId id="272" r:id="rId16"/>
    <p:sldId id="276" r:id="rId17"/>
    <p:sldId id="273" r:id="rId18"/>
    <p:sldId id="275" r:id="rId19"/>
    <p:sldId id="282" r:id="rId20"/>
    <p:sldId id="285" r:id="rId21"/>
    <p:sldId id="27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E1738C-2358-417F-893E-7BBF9BCBCA68}">
          <p14:sldIdLst>
            <p14:sldId id="257"/>
            <p14:sldId id="258"/>
            <p14:sldId id="259"/>
            <p14:sldId id="260"/>
            <p14:sldId id="261"/>
            <p14:sldId id="262"/>
            <p14:sldId id="265"/>
            <p14:sldId id="315"/>
            <p14:sldId id="269"/>
            <p14:sldId id="268"/>
            <p14:sldId id="270"/>
            <p14:sldId id="294"/>
            <p14:sldId id="281"/>
            <p14:sldId id="271"/>
            <p14:sldId id="272"/>
            <p14:sldId id="276"/>
            <p14:sldId id="273"/>
            <p14:sldId id="275"/>
            <p14:sldId id="282"/>
            <p14:sldId id="285"/>
          </p14:sldIdLst>
        </p14:section>
        <p14:section name="Раздел без заголовка" id="{BF7E98F1-B73E-4229-B12A-02239FD01C4F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68061838611971E-2"/>
          <c:y val="5.9780640948093856E-2"/>
          <c:w val="0.59823410318285231"/>
          <c:h val="0.8831579567170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25</c:v>
                </c:pt>
                <c:pt idx="1">
                  <c:v>25-30 лет</c:v>
                </c:pt>
                <c:pt idx="2">
                  <c:v>30-45 лет</c:v>
                </c:pt>
                <c:pt idx="3">
                  <c:v>старше 45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E8-4998-A962-2BCD19632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950031019112493"/>
          <c:y val="0.34146485598205728"/>
          <c:w val="0.27049968980887501"/>
          <c:h val="0.2626855157721192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91681874468943E-2"/>
          <c:y val="8.2568404782496094E-2"/>
          <c:w val="0.92530869709027208"/>
          <c:h val="0.78895514281710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высшее </c:v>
                </c:pt>
                <c:pt idx="2">
                  <c:v>среднее специальное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0-45BE-B0C2-7B164180F3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высшее </c:v>
                </c:pt>
                <c:pt idx="2">
                  <c:v>среднее специальное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D0-45BE-B0C2-7B164180F3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E9-479A-9ED5-1EEACFE6FB3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высшее </c:v>
                </c:pt>
                <c:pt idx="2">
                  <c:v>среднее специальное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0-45BE-B0C2-7B164180F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439936"/>
        <c:axId val="38449920"/>
      </c:barChart>
      <c:catAx>
        <c:axId val="38439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8449920"/>
        <c:crosses val="autoZero"/>
        <c:auto val="1"/>
        <c:lblAlgn val="ctr"/>
        <c:lblOffset val="100"/>
        <c:noMultiLvlLbl val="0"/>
      </c:catAx>
      <c:valAx>
        <c:axId val="38449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педагогов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384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0177898300791274E-2"/>
          <c:y val="5.7955532800444333E-2"/>
          <c:w val="0.70903797355730935"/>
          <c:h val="0.819109809923711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менее 3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650069190830982E-2"/>
                  <c:y val="-2.7302024648014938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B3-4648-90B4-D69C084C0C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B3-4648-90B4-D69C084C0C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3-10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407730220944048E-2"/>
                  <c:y val="-2.4796803967488627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B3-4648-90B4-D69C084C0C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B3-4648-90B4-D69C084C0C0F}"/>
            </c:ext>
          </c:extLst>
        </c:ser>
        <c:ser>
          <c:idx val="5"/>
          <c:order val="2"/>
          <c:tx>
            <c:strRef>
              <c:f>Лист1!$G$1</c:f>
              <c:strCache>
                <c:ptCount val="1"/>
                <c:pt idx="0">
                  <c:v>более 20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333453120796355E-2"/>
                  <c:y val="-3.0307279028062916E-2"/>
                </c:manualLayout>
              </c:layout>
              <c:tx>
                <c:rich>
                  <a:bodyPr/>
                  <a:lstStyle/>
                  <a:p>
                    <a:pPr>
                      <a:defRPr sz="2800" b="1"/>
                    </a:pPr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B3-4648-90B4-D69C084C0C0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EB3-4648-90B4-D69C084C0C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9880192"/>
        <c:axId val="39881728"/>
        <c:axId val="0"/>
      </c:bar3DChart>
      <c:catAx>
        <c:axId val="39880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9881728"/>
        <c:crosses val="autoZero"/>
        <c:auto val="1"/>
        <c:lblAlgn val="ctr"/>
        <c:lblOffset val="100"/>
        <c:noMultiLvlLbl val="0"/>
      </c:catAx>
      <c:valAx>
        <c:axId val="39881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988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94536540857981"/>
          <c:y val="0.34665633090561687"/>
          <c:w val="0.24478169983404188"/>
          <c:h val="0.25671367118404037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квалификационная категория</c:v>
                </c:pt>
                <c:pt idx="1">
                  <c:v>первая квалификационная категория</c:v>
                </c:pt>
                <c:pt idx="2">
                  <c:v>нет категории </c:v>
                </c:pt>
                <c:pt idx="3">
                  <c:v>подтверждение соответствия занимаемой должности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C7-44C9-819D-737A53AFF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37454947318423"/>
          <c:y val="6.9444444444444448E-2"/>
          <c:w val="0.40548669454595876"/>
          <c:h val="0.875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0.14089</cdr:x>
      <cdr:y>0.88804</cdr:y>
    </cdr:from>
    <cdr:to>
      <cdr:x>0.41487</cdr:x>
      <cdr:y>0.99009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1763" y="4391782"/>
          <a:ext cx="2648166" cy="504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0.23485</cdr:x>
      <cdr:y>0.33302</cdr:y>
    </cdr:from>
    <cdr:to>
      <cdr:x>0.27474</cdr:x>
      <cdr:y>0.47215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0381" y="1522567"/>
          <a:ext cx="394124" cy="636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36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99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819874-9DBD-4FD9-A7DC-C2B5AFAE0CD7}" type="datetimeFigureOut">
              <a:rPr lang="ru-RU" smtClean="0"/>
              <a:pPr/>
              <a:t>пт 26.10.18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21F68B-3861-4B4A-AC04-95C7BD94EE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24" r:id="rId2"/>
    <p:sldLayoutId id="2147484325" r:id="rId3"/>
    <p:sldLayoutId id="2147484326" r:id="rId4"/>
    <p:sldLayoutId id="2147484327" r:id="rId5"/>
    <p:sldLayoutId id="2147484328" r:id="rId6"/>
    <p:sldLayoutId id="2147484329" r:id="rId7"/>
    <p:sldLayoutId id="2147484330" r:id="rId8"/>
    <p:sldLayoutId id="2147484331" r:id="rId9"/>
    <p:sldLayoutId id="2147484332" r:id="rId10"/>
    <p:sldLayoutId id="2147484333" r:id="rId11"/>
    <p:sldLayoutId id="214748433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00" y="631174"/>
            <a:ext cx="9144000" cy="466700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ПУБЛИЧНЫЙ ДОКЛАД </a:t>
            </a:r>
            <a:b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МУНИЦИПАЛЬНОГО КАЗЕННОГО ДОШКОЛЬНОГО ОБРАЗОВАТЕЛЬНОГО УЧРЕЖДЕНИЯ</a:t>
            </a:r>
            <a:b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ДЕТСКИЙ САД №14</a:t>
            </a:r>
            <a:b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</a:br>
            <a:r>
              <a:rPr lang="ru-RU" sz="3200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ЗА 2017-2018 УЧЕБНЫЙ ГОД</a:t>
            </a:r>
            <a:r>
              <a:rPr lang="ru-RU" sz="4400" dirty="0" smtClean="0">
                <a:cs typeface="Aharoni" panose="02010803020104030203" pitchFamily="2" charset="-79"/>
              </a:rPr>
              <a:t/>
            </a:r>
            <a:br>
              <a:rPr lang="ru-RU" sz="4400" dirty="0" smtClean="0">
                <a:cs typeface="Aharoni" panose="02010803020104030203" pitchFamily="2" charset="-79"/>
              </a:rPr>
            </a:br>
            <a:endParaRPr lang="ru-RU" sz="4400" dirty="0"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730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4717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Организация предметной образовательной среды и материальное оснащение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08860" y="1749778"/>
            <a:ext cx="752094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Физкультурные уголки в группах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800350"/>
            <a:ext cx="5349240" cy="3794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" y="2800351"/>
            <a:ext cx="5280660" cy="38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4717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Организация предметной образовательной среды и материальное оснащение</a:t>
            </a:r>
          </a:p>
        </p:txBody>
      </p:sp>
      <p:pic>
        <p:nvPicPr>
          <p:cNvPr id="5122" name="Picture 2" descr="C:\Documents and Settings\Администратор\Мои документы\РАДУГА фото\предметная среда\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21618"/>
            <a:ext cx="5559949" cy="3403460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369" y="1321618"/>
            <a:ext cx="4768031" cy="376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63149" y="5474525"/>
            <a:ext cx="322493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уголок психолога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11428" y="4725077"/>
            <a:ext cx="367312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Информационно-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методический кабинет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92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570" y="0"/>
            <a:ext cx="11059740" cy="114641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/>
            </a:r>
            <a:br>
              <a:rPr lang="ru-RU" sz="2400" i="1" dirty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В 2017/2018 </a:t>
            </a:r>
            <a:r>
              <a:rPr lang="ru-RU" sz="2800" i="1" dirty="0">
                <a:solidFill>
                  <a:schemeClr val="tx1"/>
                </a:solidFill>
              </a:rPr>
              <a:t>учебном году детский сад принимал </a:t>
            </a:r>
            <a:r>
              <a:rPr lang="ru-RU" sz="2800" i="1" dirty="0" smtClean="0">
                <a:solidFill>
                  <a:schemeClr val="tx1"/>
                </a:solidFill>
              </a:rPr>
              <a:t>участие в конкурсах детского </a:t>
            </a:r>
            <a:r>
              <a:rPr lang="ru-RU" sz="2800" i="1" dirty="0">
                <a:solidFill>
                  <a:schemeClr val="tx1"/>
                </a:solidFill>
              </a:rPr>
              <a:t>творчества:</a:t>
            </a:r>
            <a:r>
              <a:rPr lang="ru-RU" sz="4000" i="1" dirty="0">
                <a:solidFill>
                  <a:schemeClr val="tx1"/>
                </a:solidFill>
              </a:rPr>
              <a:t/>
            </a:r>
            <a:br>
              <a:rPr lang="ru-RU" sz="4000" i="1" dirty="0">
                <a:solidFill>
                  <a:schemeClr val="tx1"/>
                </a:solidFill>
              </a:rPr>
            </a:b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473958"/>
            <a:ext cx="8596668" cy="5227092"/>
          </a:xfrm>
        </p:spPr>
        <p:txBody>
          <a:bodyPr>
            <a:noAutofit/>
          </a:bodyPr>
          <a:lstStyle/>
          <a:p>
            <a:r>
              <a:rPr lang="ru-RU" sz="2800" dirty="0"/>
              <a:t>	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62703"/>
              </p:ext>
            </p:extLst>
          </p:nvPr>
        </p:nvGraphicFramePr>
        <p:xfrm>
          <a:off x="313432" y="1853639"/>
          <a:ext cx="11756015" cy="238557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79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1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7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конкурса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Уровень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Участники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8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800" kern="1200" dirty="0" smtClean="0">
                          <a:effectLst/>
                        </a:rPr>
                        <a:t>Конкурс среди дошкольников  старших групп. «Минута славы»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Муниципальный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8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Кадиева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Айшат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Алиев Амин,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Гамидов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Абубакр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Магомедов Магомед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7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800" kern="1200" dirty="0" smtClean="0">
                          <a:effectLst/>
                        </a:rPr>
                        <a:t>Конкурс «Мир вокруг нас: экология в рисунках детей»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ru-RU" sz="1800" kern="1200" dirty="0" smtClean="0">
                          <a:effectLst/>
                        </a:rPr>
                        <a:t>Алиева Малика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363" marR="3436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1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5064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Медицинское обслуживание детей в МКДОУ осуществляется в соответствии с нормативно-правовыми документами:</a:t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900" dirty="0" smtClean="0"/>
              <a:t>- Приказа Министерства образования РФ от 30.06.1992 года, №186\272 «О совершенствовании системы медицинского обеспечения детей в ДОУ»</a:t>
            </a:r>
            <a:br>
              <a:rPr lang="ru-RU" sz="2900" dirty="0" smtClean="0"/>
            </a:br>
            <a:r>
              <a:rPr lang="ru-RU" sz="2900" dirty="0" smtClean="0"/>
              <a:t>- Санитарно-эпидемиологическим правилам</a:t>
            </a:r>
            <a:br>
              <a:rPr lang="ru-RU" sz="2900" dirty="0" smtClean="0"/>
            </a:br>
            <a:r>
              <a:rPr lang="ru-RU" sz="2900" dirty="0" smtClean="0"/>
              <a:t> </a:t>
            </a:r>
            <a:r>
              <a:rPr lang="ru-RU" sz="2900" dirty="0" err="1" smtClean="0"/>
              <a:t>СанПиН</a:t>
            </a:r>
            <a:r>
              <a:rPr lang="ru-RU" sz="2900" dirty="0" smtClean="0"/>
              <a:t> 2.4.1.3049-13</a:t>
            </a:r>
            <a:br>
              <a:rPr lang="ru-RU" sz="2900" dirty="0" smtClean="0"/>
            </a:br>
            <a:r>
              <a:rPr lang="ru-RU" sz="2900" dirty="0" smtClean="0"/>
              <a:t>- Письма </a:t>
            </a:r>
            <a:r>
              <a:rPr lang="ru-RU" sz="2900" dirty="0" err="1" smtClean="0"/>
              <a:t>Минобрнауки</a:t>
            </a:r>
            <a:r>
              <a:rPr lang="ru-RU" sz="2900" dirty="0" smtClean="0"/>
              <a:t> РФ, департамента государственной политики в образовании «О медицинском обслуживании детей в дошкольных образовательных учреждениях».</a:t>
            </a:r>
            <a:br>
              <a:rPr lang="ru-RU" sz="2900" dirty="0" smtClean="0"/>
            </a:b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Характеристика воспитанников по группам здоровья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56332"/>
              </p:ext>
            </p:extLst>
          </p:nvPr>
        </p:nvGraphicFramePr>
        <p:xfrm>
          <a:off x="807222" y="1229373"/>
          <a:ext cx="10342962" cy="354965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97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5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4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2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  п/п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Группа здоровья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II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III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V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62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Дошкольный возраст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3-7 лет</a:t>
                      </a:r>
                      <a:r>
                        <a:rPr lang="ru-RU" sz="2400" dirty="0" smtClean="0">
                          <a:effectLst/>
                        </a:rPr>
                        <a:t>) 2017-2018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ru-RU" sz="2400" dirty="0" smtClean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62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1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</a:t>
                      </a: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7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450377"/>
            <a:ext cx="10397065" cy="641445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Анализ заболеваемости и посещаемости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17584"/>
              </p:ext>
            </p:extLst>
          </p:nvPr>
        </p:nvGraphicFramePr>
        <p:xfrm>
          <a:off x="1151468" y="1320220"/>
          <a:ext cx="7521859" cy="5256147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6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6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Показатели	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Дошкольный возраст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(3-7 лет</a:t>
                      </a:r>
                      <a:r>
                        <a:rPr lang="ru-RU" sz="18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2013-2014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36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Среднесписочный состав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111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1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пропусков детодней по болезни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0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случаев заболевания: </a:t>
                      </a:r>
                      <a:endParaRPr lang="ru-RU" sz="12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 из них по ОРВИ и гриппу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4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часто и длительно болеющих детей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97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травм за указанный период	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80" marR="64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8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426720"/>
            <a:ext cx="8596668" cy="77724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                  Возраст </a:t>
            </a:r>
            <a:r>
              <a:rPr lang="ru-RU" sz="2800" i="1" dirty="0">
                <a:solidFill>
                  <a:schemeClr val="tx1"/>
                </a:solidFill>
              </a:rPr>
              <a:t>педагогов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445821"/>
              </p:ext>
            </p:extLst>
          </p:nvPr>
        </p:nvGraphicFramePr>
        <p:xfrm>
          <a:off x="1804260" y="1506338"/>
          <a:ext cx="8596313" cy="467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78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86604"/>
            <a:ext cx="10901108" cy="150125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Характеристика педагогического состава ДОУ </a:t>
            </a:r>
            <a:r>
              <a:rPr lang="ru-RU" sz="2800" i="1" dirty="0" smtClean="0">
                <a:solidFill>
                  <a:schemeClr val="tx1"/>
                </a:solidFill>
              </a:rPr>
              <a:t/>
            </a:r>
            <a:br>
              <a:rPr lang="ru-RU" sz="2800" i="1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на 2017-2018 </a:t>
            </a:r>
            <a:r>
              <a:rPr lang="ru-RU" sz="2800" i="1" dirty="0">
                <a:solidFill>
                  <a:schemeClr val="tx1"/>
                </a:solidFill>
              </a:rPr>
              <a:t>уч. г.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>
                <a:solidFill>
                  <a:schemeClr val="tx1"/>
                </a:solidFill>
              </a:rPr>
              <a:t>Уровень образования</a:t>
            </a:r>
            <a:br>
              <a:rPr lang="ru-RU" sz="2800" i="1" dirty="0">
                <a:solidFill>
                  <a:schemeClr val="tx1"/>
                </a:solidFill>
              </a:rPr>
            </a:br>
            <a:endParaRPr lang="ru-RU" sz="28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8488368"/>
              </p:ext>
            </p:extLst>
          </p:nvPr>
        </p:nvGraphicFramePr>
        <p:xfrm>
          <a:off x="1295118" y="1495628"/>
          <a:ext cx="9665543" cy="494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7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668" y="438150"/>
            <a:ext cx="9690265" cy="8229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</a:rPr>
              <a:t>Стаж </a:t>
            </a:r>
            <a:r>
              <a:rPr lang="ru-RU" sz="3200" i="1" dirty="0">
                <a:solidFill>
                  <a:schemeClr val="tx1"/>
                </a:solidFill>
              </a:rPr>
              <a:t>педагогической работы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03193"/>
              </p:ext>
            </p:extLst>
          </p:nvPr>
        </p:nvGraphicFramePr>
        <p:xfrm>
          <a:off x="1680211" y="1443990"/>
          <a:ext cx="9131382" cy="482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7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i="1" dirty="0" smtClean="0">
                <a:solidFill>
                  <a:schemeClr val="tx1"/>
                </a:solidFill>
              </a:rPr>
              <a:t>       Квалификационный уровень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035149"/>
              </p:ext>
            </p:extLst>
          </p:nvPr>
        </p:nvGraphicFramePr>
        <p:xfrm>
          <a:off x="1155865" y="1722755"/>
          <a:ext cx="988027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  <a:latin typeface="+mn-lt"/>
              </a:rPr>
              <a:t>С</a:t>
            </a:r>
            <a:r>
              <a:rPr lang="ru-RU" i="1" dirty="0" smtClean="0">
                <a:solidFill>
                  <a:schemeClr val="tx1"/>
                </a:solidFill>
                <a:latin typeface="+mn-lt"/>
              </a:rPr>
              <a:t>одержание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446213"/>
            <a:ext cx="8596313" cy="4395787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1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r>
              <a:rPr lang="ru-RU" sz="2400" b="1" i="1" dirty="0"/>
              <a:t>	</a:t>
            </a:r>
            <a:r>
              <a:rPr lang="ru-RU" sz="2400" b="1" i="1" dirty="0">
                <a:solidFill>
                  <a:schemeClr val="tx1"/>
                </a:solidFill>
              </a:rPr>
              <a:t>Общая характеристика учреждения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2.	Особенности образовательного процесса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3.	Условия осуществления образовательного процесса: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3.1.Организация предметной образовательной среды и материальное оснащение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3.2.    Обеспечение безопасности жизни и деятельности ребенка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3.3.    Медицинское обслуживание. 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3.4.	Качество и организация питания.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4.	Кадровый потенциал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5.	Финансовое обеспечение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6.	Семья и Учреждение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7.	Перспективы развития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906" y="388620"/>
            <a:ext cx="11582400" cy="841248"/>
          </a:xfrm>
          <a:scene3d>
            <a:camera prst="orthographicFront"/>
            <a:lightRig rig="threePt" dir="t"/>
          </a:scene3d>
          <a:sp3d>
            <a:bevelT w="152400" h="15240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                  </a:t>
            </a:r>
            <a:r>
              <a:rPr lang="ru-RU" sz="4000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026919" y="1792676"/>
            <a:ext cx="3228623" cy="40414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Курсовая подготовка</a:t>
            </a:r>
          </a:p>
          <a:p>
            <a:pPr algn="ctr"/>
            <a:r>
              <a:rPr lang="ru-RU" sz="3200" dirty="0" smtClean="0"/>
              <a:t>(по ФГОС ДО)</a:t>
            </a:r>
          </a:p>
          <a:p>
            <a:pPr algn="ctr"/>
            <a:endParaRPr lang="ru-RU" sz="3200" b="1" i="1" dirty="0" smtClean="0"/>
          </a:p>
          <a:p>
            <a:pPr algn="ctr"/>
            <a:r>
              <a:rPr lang="ru-RU" sz="3200" b="1" i="1" dirty="0" smtClean="0"/>
              <a:t>9 педагогов</a:t>
            </a:r>
            <a:endParaRPr lang="ru-RU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35283" y="1792676"/>
            <a:ext cx="3285067" cy="40414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/>
              <a:t>Переподготовка</a:t>
            </a:r>
          </a:p>
          <a:p>
            <a:pPr algn="ctr"/>
            <a:r>
              <a:rPr lang="ru-RU" sz="2800" b="1" i="1" dirty="0" smtClean="0"/>
              <a:t>(дошкольное образование)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2800" b="1" i="1" dirty="0" smtClean="0"/>
              <a:t>1 педагог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28600"/>
            <a:ext cx="10817979" cy="838200"/>
          </a:xfrm>
        </p:spPr>
        <p:txBody>
          <a:bodyPr>
            <a:normAutofit/>
          </a:bodyPr>
          <a:lstStyle/>
          <a:p>
            <a:r>
              <a:rPr lang="ru-RU" i="1" dirty="0" smtClean="0">
                <a:cs typeface="Times New Roman" pitchFamily="18" charset="0"/>
              </a:rPr>
              <a:t>    Участие педагогов в конкурсах и акциях   </a:t>
            </a:r>
            <a:endParaRPr lang="ru-RU" i="1" dirty="0"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896148"/>
              </p:ext>
            </p:extLst>
          </p:nvPr>
        </p:nvGraphicFramePr>
        <p:xfrm>
          <a:off x="217170" y="1014152"/>
          <a:ext cx="11694967" cy="4275509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47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8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Название конкурса</a:t>
                      </a: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Уровень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Конкурс «Воспитатель </a:t>
                      </a:r>
                      <a:r>
                        <a:rPr lang="ru-RU" sz="2000" dirty="0" smtClean="0">
                          <a:effectLst/>
                        </a:rPr>
                        <a:t>года – 2018»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Агаметова</a:t>
                      </a:r>
                      <a:r>
                        <a:rPr lang="ru-RU" sz="2000" dirty="0" smtClean="0">
                          <a:effectLst/>
                        </a:rPr>
                        <a:t> М.Э.</a:t>
                      </a:r>
                      <a:endParaRPr lang="ru-RU" sz="1600" b="1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Муниципальный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effectLst/>
                        </a:rPr>
                        <a:t>Республиканский заочный конкурс учебно-методических разработок по организации экологического образования детей в ДОО «Экология от А до Я»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Удовидченко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Н.А.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</a:rPr>
                        <a:t>Республиканский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08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 заочный конкурс педагогов дошкольного образования «Лучшая группа по созданию развивающей предметно-пространственной среды в соответствии с ФГОС ДО» 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i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Удовидченко</a:t>
                      </a: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Н.А.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140667"/>
              </p:ext>
            </p:extLst>
          </p:nvPr>
        </p:nvGraphicFramePr>
        <p:xfrm>
          <a:off x="207817" y="4709160"/>
          <a:ext cx="11702243" cy="662940"/>
        </p:xfrm>
        <a:graphic>
          <a:graphicData uri="http://schemas.openxmlformats.org/drawingml/2006/table">
            <a:tbl>
              <a:tblPr/>
              <a:tblGrid>
                <a:gridCol w="11702243">
                  <a:extLst>
                    <a:ext uri="{9D8B030D-6E8A-4147-A177-3AD203B41FA5}">
                      <a16:colId xmlns:a16="http://schemas.microsoft.com/office/drawing/2014/main" val="258341061"/>
                    </a:ext>
                  </a:extLst>
                </a:gridCol>
              </a:tblGrid>
              <a:tr h="6629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«Интерактивные технологии в современном </a:t>
                      </a:r>
                    </a:p>
                    <a:p>
                      <a:pPr algn="l"/>
                      <a:r>
                        <a:rPr lang="ru-RU" b="1" dirty="0" smtClean="0"/>
                        <a:t>образовании»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43730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017914"/>
              </p:ext>
            </p:extLst>
          </p:nvPr>
        </p:nvGraphicFramePr>
        <p:xfrm>
          <a:off x="5360670" y="4720590"/>
          <a:ext cx="3543300" cy="674370"/>
        </p:xfrm>
        <a:graphic>
          <a:graphicData uri="http://schemas.openxmlformats.org/drawingml/2006/table">
            <a:tbl>
              <a:tblPr/>
              <a:tblGrid>
                <a:gridCol w="3543300">
                  <a:extLst>
                    <a:ext uri="{9D8B030D-6E8A-4147-A177-3AD203B41FA5}">
                      <a16:colId xmlns:a16="http://schemas.microsoft.com/office/drawing/2014/main" val="874212880"/>
                    </a:ext>
                  </a:extLst>
                </a:gridCol>
              </a:tblGrid>
              <a:tr h="67437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Милованцева</a:t>
                      </a:r>
                      <a:r>
                        <a:rPr lang="ru-RU" b="1" dirty="0" smtClean="0"/>
                        <a:t> С.А.                                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6005068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474718"/>
              </p:ext>
            </p:extLst>
          </p:nvPr>
        </p:nvGraphicFramePr>
        <p:xfrm>
          <a:off x="205740" y="5349240"/>
          <a:ext cx="11704320" cy="640080"/>
        </p:xfrm>
        <a:graphic>
          <a:graphicData uri="http://schemas.openxmlformats.org/drawingml/2006/table">
            <a:tbl>
              <a:tblPr/>
              <a:tblGrid>
                <a:gridCol w="11704320">
                  <a:extLst>
                    <a:ext uri="{9D8B030D-6E8A-4147-A177-3AD203B41FA5}">
                      <a16:colId xmlns:a16="http://schemas.microsoft.com/office/drawing/2014/main" val="718157239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Конкурс «Рукодельница» 2018г</a:t>
                      </a:r>
                    </a:p>
                    <a:p>
                      <a:r>
                        <a:rPr lang="ru-RU" dirty="0" smtClean="0"/>
                        <a:t>                                                                                                                                                                  Муниципальный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8840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73479"/>
              </p:ext>
            </p:extLst>
          </p:nvPr>
        </p:nvGraphicFramePr>
        <p:xfrm>
          <a:off x="5372100" y="5383530"/>
          <a:ext cx="3531870" cy="605790"/>
        </p:xfrm>
        <a:graphic>
          <a:graphicData uri="http://schemas.openxmlformats.org/drawingml/2006/table">
            <a:tbl>
              <a:tblPr/>
              <a:tblGrid>
                <a:gridCol w="3531870">
                  <a:extLst>
                    <a:ext uri="{9D8B030D-6E8A-4147-A177-3AD203B41FA5}">
                      <a16:colId xmlns:a16="http://schemas.microsoft.com/office/drawing/2014/main" val="2027087570"/>
                    </a:ext>
                  </a:extLst>
                </a:gridCol>
              </a:tblGrid>
              <a:tr h="60579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Все педагоги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644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3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6" y="218364"/>
            <a:ext cx="11197989" cy="182880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tx1"/>
                </a:solidFill>
              </a:rPr>
              <a:t>Муниципальное казенное дошкольное образовательное учреждение </a:t>
            </a:r>
            <a:br>
              <a:rPr lang="ru-RU" sz="2800" i="1" dirty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chemeClr val="tx1"/>
                </a:solidFill>
              </a:rPr>
              <a:t> «детский </a:t>
            </a:r>
            <a:r>
              <a:rPr lang="ru-RU" sz="2800" i="1" dirty="0">
                <a:solidFill>
                  <a:schemeClr val="tx1"/>
                </a:solidFill>
              </a:rPr>
              <a:t>сад </a:t>
            </a:r>
            <a:r>
              <a:rPr lang="ru-RU" sz="2800" i="1" dirty="0" smtClean="0">
                <a:solidFill>
                  <a:schemeClr val="tx1"/>
                </a:solidFill>
              </a:rPr>
              <a:t>№14»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2" name="Picture 2" descr="C:\Documents and Settings\Администратор\Мои документы\РАДУГА фото\1 год сад\DSC_03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1307" y="1862773"/>
            <a:ext cx="6786865" cy="4525962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4177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86607"/>
            <a:ext cx="6590364" cy="37265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tx1"/>
                </a:solidFill>
              </a:rPr>
              <a:t/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Наш адрес: </a:t>
            </a:r>
            <a:r>
              <a:rPr lang="ru-RU" sz="27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i="1" dirty="0">
                <a:solidFill>
                  <a:schemeClr val="tx1"/>
                </a:solidFill>
                <a:latin typeface="+mn-lt"/>
              </a:rPr>
            </a:br>
            <a:r>
              <a:rPr lang="ru-RU" sz="2700" i="1" dirty="0">
                <a:solidFill>
                  <a:schemeClr val="tx1"/>
                </a:solidFill>
                <a:latin typeface="+mn-lt"/>
              </a:rPr>
              <a:t>1 368502, Республика Дагестан, город  Избербаш, улица Терешковой, 1.</a:t>
            </a:r>
            <a:br>
              <a:rPr lang="ru-RU" sz="2700" i="1" dirty="0">
                <a:solidFill>
                  <a:schemeClr val="tx1"/>
                </a:solidFill>
                <a:latin typeface="+mn-lt"/>
              </a:rPr>
            </a:br>
            <a:r>
              <a:rPr lang="ru-RU" sz="2700" i="1" dirty="0">
                <a:solidFill>
                  <a:schemeClr val="tx1"/>
                </a:solidFill>
                <a:latin typeface="+mn-lt"/>
              </a:rPr>
              <a:t> Телефон: 8(87245) </a:t>
            </a:r>
            <a:r>
              <a:rPr lang="ru-RU" sz="2700" i="1" dirty="0" smtClean="0">
                <a:solidFill>
                  <a:schemeClr val="tx1"/>
                </a:solidFill>
                <a:latin typeface="+mn-lt"/>
              </a:rPr>
              <a:t>2-69-39 </a:t>
            </a:r>
            <a:r>
              <a:rPr lang="ru-RU" sz="2700" i="1" dirty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i="1" dirty="0">
                <a:solidFill>
                  <a:schemeClr val="tx1"/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1"/>
                </a:solidFill>
                <a:latin typeface="+mn-lt"/>
              </a:rPr>
              <a:t>электронная почта:</a:t>
            </a:r>
            <a:r>
              <a:rPr lang="ru-RU" sz="2200" i="1" dirty="0">
                <a:solidFill>
                  <a:prstClr val="black"/>
                </a:solidFill>
                <a:latin typeface="Franklin Gothic Book"/>
              </a:rPr>
              <a:t> e-</a:t>
            </a:r>
            <a:r>
              <a:rPr lang="ru-RU" sz="2200" i="1" dirty="0" err="1">
                <a:solidFill>
                  <a:prstClr val="black"/>
                </a:solidFill>
                <a:latin typeface="Franklin Gothic Book"/>
              </a:rPr>
              <a:t>mail</a:t>
            </a:r>
            <a:r>
              <a:rPr lang="ru-RU" sz="2200" i="1" dirty="0">
                <a:solidFill>
                  <a:prstClr val="black"/>
                </a:solidFill>
                <a:latin typeface="Franklin Gothic Book"/>
              </a:rPr>
              <a:t>: detsadkrepysh@mail.ru</a:t>
            </a:r>
            <a:r>
              <a:rPr lang="ru-RU" sz="22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i="1" dirty="0" smtClean="0">
                <a:solidFill>
                  <a:schemeClr val="tx1"/>
                </a:solidFill>
                <a:latin typeface="+mn-lt"/>
              </a:rPr>
              <a:t>        адрес сайта: </a:t>
            </a:r>
            <a:r>
              <a:rPr lang="ru-RU" sz="2200" i="1" dirty="0" smtClean="0">
                <a:solidFill>
                  <a:prstClr val="black"/>
                </a:solidFill>
                <a:latin typeface="Franklin Gothic Book"/>
              </a:rPr>
              <a:t>https</a:t>
            </a:r>
            <a:r>
              <a:rPr lang="ru-RU" sz="2200" i="1" dirty="0">
                <a:solidFill>
                  <a:prstClr val="black"/>
                </a:solidFill>
                <a:latin typeface="Franklin Gothic Book"/>
              </a:rPr>
              <a:t>://dag-14.tvoysadik.ru</a:t>
            </a:r>
            <a:r>
              <a:rPr lang="ru-RU" sz="2700" i="1" dirty="0">
                <a:solidFill>
                  <a:prstClr val="black"/>
                </a:solidFill>
                <a:latin typeface="Franklin Gothic Book"/>
              </a:rPr>
              <a:t/>
            </a:r>
            <a:br>
              <a:rPr lang="ru-RU" sz="2700" i="1" dirty="0">
                <a:solidFill>
                  <a:prstClr val="black"/>
                </a:solidFill>
                <a:latin typeface="Franklin Gothic Book"/>
              </a:rPr>
            </a:br>
            <a:r>
              <a:rPr lang="ru-RU" sz="310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100" i="1" dirty="0" smtClean="0">
                <a:solidFill>
                  <a:schemeClr val="tx1"/>
                </a:solidFill>
                <a:latin typeface="+mn-lt"/>
              </a:rPr>
            </a:b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3780430"/>
            <a:ext cx="8596668" cy="263401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Лицензия на право </a:t>
            </a:r>
            <a:r>
              <a:rPr lang="ru-RU" sz="2400" i="1" dirty="0" smtClean="0">
                <a:solidFill>
                  <a:schemeClr val="tx1"/>
                </a:solidFill>
              </a:rPr>
              <a:t>осуществления </a:t>
            </a:r>
            <a:r>
              <a:rPr lang="ru-RU" sz="2400" i="1" dirty="0">
                <a:solidFill>
                  <a:schemeClr val="tx1"/>
                </a:solidFill>
              </a:rPr>
              <a:t>образовательной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spc="-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рия</a:t>
            </a:r>
            <a:r>
              <a:rPr lang="ru-RU" sz="2400" spc="19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05Л01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0002348,</a:t>
            </a:r>
            <a:r>
              <a:rPr lang="ru-RU" sz="2400" spc="39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регистрац</a:t>
            </a:r>
            <a:r>
              <a:rPr lang="ru-RU" sz="2400" spc="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онный</a:t>
            </a:r>
            <a:r>
              <a:rPr lang="ru-RU" sz="2400" spc="39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№ 7984</a:t>
            </a:r>
            <a:r>
              <a:rPr lang="ru-RU" sz="2400" spc="39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spc="1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400" spc="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16.02.2015 г.,</a:t>
            </a:r>
            <a:r>
              <a:rPr lang="ru-RU" sz="2400" spc="395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i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выдана </a:t>
            </a:r>
            <a:r>
              <a:rPr lang="ru-RU" sz="2400" i="1" dirty="0">
                <a:solidFill>
                  <a:schemeClr val="tx1"/>
                </a:solidFill>
              </a:rPr>
              <a:t>Инспекцией по контролю и надзору в сфере образования </a:t>
            </a:r>
            <a:r>
              <a:rPr lang="ru-RU" sz="2400" i="1" dirty="0" smtClean="0">
                <a:solidFill>
                  <a:schemeClr val="tx1"/>
                </a:solidFill>
              </a:rPr>
              <a:t>г Избербаша Срок </a:t>
            </a:r>
            <a:r>
              <a:rPr lang="ru-RU" sz="2400" i="1" dirty="0">
                <a:solidFill>
                  <a:schemeClr val="tx1"/>
                </a:solidFill>
              </a:rPr>
              <a:t>действия – бессрочно. </a:t>
            </a:r>
          </a:p>
        </p:txBody>
      </p:sp>
      <p:pic>
        <p:nvPicPr>
          <p:cNvPr id="2051" name="Picture 3" descr="C:\Documents and Settings\Администратор\Мои документы\РАДУГА фото\выпускной 2015\Капель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365" y="1185333"/>
            <a:ext cx="5089944" cy="2856090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782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213756"/>
            <a:ext cx="10687351" cy="109643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>
                <a:solidFill>
                  <a:schemeClr val="tx1"/>
                </a:solidFill>
                <a:latin typeface="+mn-lt"/>
              </a:rPr>
              <a:t>Особенности образовательного </a:t>
            </a:r>
            <a:r>
              <a:rPr lang="ru-RU" sz="3600" i="1" dirty="0" smtClean="0">
                <a:solidFill>
                  <a:schemeClr val="tx1"/>
                </a:solidFill>
                <a:latin typeface="+mn-lt"/>
              </a:rPr>
              <a:t>процесса</a:t>
            </a:r>
            <a:endParaRPr lang="ru-RU" sz="36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6" y="1310186"/>
            <a:ext cx="10497346" cy="5066863"/>
          </a:xfrm>
        </p:spPr>
        <p:txBody>
          <a:bodyPr>
            <a:noAutofit/>
          </a:bodyPr>
          <a:lstStyle/>
          <a:p>
            <a:r>
              <a:rPr lang="ru-RU" sz="2400" dirty="0" smtClean="0"/>
              <a:t>	</a:t>
            </a:r>
            <a:r>
              <a:rPr lang="ru-RU" sz="2200" i="1" dirty="0" smtClean="0">
                <a:solidFill>
                  <a:schemeClr val="tx1"/>
                </a:solidFill>
              </a:rPr>
              <a:t>Программа </a:t>
            </a:r>
            <a:r>
              <a:rPr lang="ru-RU" sz="2200" i="1" dirty="0">
                <a:solidFill>
                  <a:schemeClr val="tx1"/>
                </a:solidFill>
              </a:rPr>
              <a:t>сформирована в соответствии с Федеральными государственными требованиями на время переходного периода (до утверждения перечня примерных основных общеобразовательных программ дошкольного образования). </a:t>
            </a:r>
          </a:p>
          <a:p>
            <a:r>
              <a:rPr lang="ru-RU" sz="2200" i="1" dirty="0" smtClean="0">
                <a:solidFill>
                  <a:schemeClr val="tx1"/>
                </a:solidFill>
              </a:rPr>
              <a:t>	В </a:t>
            </a:r>
            <a:r>
              <a:rPr lang="ru-RU" sz="2200" i="1" dirty="0">
                <a:solidFill>
                  <a:schemeClr val="tx1"/>
                </a:solidFill>
              </a:rPr>
              <a:t>ее структуре примерная основная общеобразовательная программа дошкольного образования «От рождения до школы» (под редакцией Н.Е. </a:t>
            </a:r>
            <a:r>
              <a:rPr lang="ru-RU" sz="2200" i="1" dirty="0" err="1">
                <a:solidFill>
                  <a:schemeClr val="tx1"/>
                </a:solidFill>
              </a:rPr>
              <a:t>Вераксы</a:t>
            </a:r>
            <a:r>
              <a:rPr lang="ru-RU" sz="2200" i="1" dirty="0">
                <a:solidFill>
                  <a:schemeClr val="tx1"/>
                </a:solidFill>
              </a:rPr>
              <a:t>, Т.С. Комаровой, М.А. Васильевой</a:t>
            </a:r>
            <a:r>
              <a:rPr lang="ru-RU" sz="2200" i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ru-RU" sz="2200" i="1" dirty="0" smtClean="0">
                <a:solidFill>
                  <a:schemeClr val="tx1"/>
                </a:solidFill>
              </a:rPr>
              <a:t> 	Основными </a:t>
            </a:r>
            <a:r>
              <a:rPr lang="ru-RU" sz="2200" i="1" dirty="0">
                <a:solidFill>
                  <a:schemeClr val="tx1"/>
                </a:solidFill>
              </a:rPr>
              <a:t>целями , которой являются: создание благоприятных условий для полноценного проживания ребёнком дошкольного детства, всестороннее развитие психических и физических качеств в соответствии с возрастными и индивидуальными особенностями, формирование основ базовой культуры личности, подготовку к жизни в современном обществе, к обучению в школе.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078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2832"/>
            <a:ext cx="10146875" cy="147736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>
                <a:solidFill>
                  <a:schemeClr val="tx1"/>
                </a:solidFill>
                <a:latin typeface="+mn-lt"/>
              </a:rPr>
              <a:t>Особенности образовательного </a:t>
            </a:r>
            <a:r>
              <a:rPr lang="ru-RU" sz="4000" i="1" dirty="0" smtClean="0">
                <a:solidFill>
                  <a:schemeClr val="tx1"/>
                </a:solidFill>
                <a:latin typeface="+mn-lt"/>
              </a:rPr>
              <a:t>процесса</a:t>
            </a:r>
            <a:endParaRPr lang="ru-RU" sz="4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697" y="1600200"/>
            <a:ext cx="11114862" cy="4972051"/>
          </a:xfrm>
        </p:spPr>
        <p:txBody>
          <a:bodyPr>
            <a:noAutofit/>
          </a:bodyPr>
          <a:lstStyle/>
          <a:p>
            <a:r>
              <a:rPr lang="ru-RU" sz="2800" dirty="0"/>
              <a:t>	</a:t>
            </a:r>
            <a:r>
              <a:rPr lang="ru-RU" i="1" dirty="0">
                <a:solidFill>
                  <a:schemeClr val="tx1"/>
                </a:solidFill>
              </a:rPr>
              <a:t>Парциальные образовательные программы обеспечивают реализацию приоритетных направлений деятельности МКДОУ по реализации основной общеобразовательной программы дошкольного образования: 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•	 «Музыкальные шедевры» О.Н. </a:t>
            </a:r>
            <a:r>
              <a:rPr lang="ru-RU" i="1" dirty="0" err="1" smtClean="0">
                <a:solidFill>
                  <a:schemeClr val="tx1"/>
                </a:solidFill>
              </a:rPr>
              <a:t>Радыновой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•</a:t>
            </a:r>
            <a:r>
              <a:rPr lang="ru-RU" i="1" dirty="0">
                <a:solidFill>
                  <a:schemeClr val="tx1"/>
                </a:solidFill>
              </a:rPr>
              <a:t>	«Безопасность» Н.Н. Авдеевой; Р.Б. </a:t>
            </a:r>
            <a:r>
              <a:rPr lang="ru-RU" i="1" dirty="0" err="1">
                <a:solidFill>
                  <a:schemeClr val="tx1"/>
                </a:solidFill>
              </a:rPr>
              <a:t>Стеркиной</a:t>
            </a:r>
            <a:r>
              <a:rPr lang="ru-RU" i="1" dirty="0">
                <a:solidFill>
                  <a:schemeClr val="tx1"/>
                </a:solidFill>
              </a:rPr>
              <a:t>;</a:t>
            </a:r>
          </a:p>
          <a:p>
            <a:r>
              <a:rPr lang="ru-RU" i="1" dirty="0">
                <a:solidFill>
                  <a:schemeClr val="tx1"/>
                </a:solidFill>
              </a:rPr>
              <a:t>•	Программа экологического воспитания </a:t>
            </a:r>
            <a:r>
              <a:rPr lang="ru-RU" i="1" dirty="0" err="1">
                <a:solidFill>
                  <a:schemeClr val="tx1"/>
                </a:solidFill>
              </a:rPr>
              <a:t>С.Н.Николаева</a:t>
            </a:r>
            <a:r>
              <a:rPr lang="ru-RU" i="1" dirty="0">
                <a:solidFill>
                  <a:schemeClr val="tx1"/>
                </a:solidFill>
              </a:rPr>
              <a:t> «Юный эколог»;</a:t>
            </a:r>
          </a:p>
          <a:p>
            <a:r>
              <a:rPr lang="ru-RU" i="1" dirty="0">
                <a:solidFill>
                  <a:schemeClr val="tx1"/>
                </a:solidFill>
              </a:rPr>
              <a:t>•	</a:t>
            </a:r>
            <a:r>
              <a:rPr lang="ru-RU" i="1" dirty="0" smtClean="0">
                <a:solidFill>
                  <a:schemeClr val="tx1"/>
                </a:solidFill>
              </a:rPr>
              <a:t>«Система занятий по ознакомлению дошкольников с декоративно-прикладным искусством народов Дагестана» М.М. </a:t>
            </a:r>
            <a:r>
              <a:rPr lang="ru-RU" i="1" dirty="0" err="1" smtClean="0">
                <a:solidFill>
                  <a:schemeClr val="tx1"/>
                </a:solidFill>
              </a:rPr>
              <a:t>Байрамбекова</a:t>
            </a:r>
            <a:r>
              <a:rPr lang="ru-RU" i="1" dirty="0">
                <a:solidFill>
                  <a:schemeClr val="tx1"/>
                </a:solidFill>
              </a:rPr>
              <a:t>	</a:t>
            </a:r>
            <a:endParaRPr lang="ru-RU" i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•</a:t>
            </a:r>
            <a:r>
              <a:rPr lang="ru-RU" i="1" dirty="0">
                <a:solidFill>
                  <a:schemeClr val="tx1"/>
                </a:solidFill>
              </a:rPr>
              <a:t>	Учебно-методическое пособие И.А. Лыковой «Изобразительная деятельность в детском саду» (используется педагогом дополнительного образования</a:t>
            </a:r>
            <a:r>
              <a:rPr lang="ru-RU" i="1" dirty="0" smtClean="0">
                <a:solidFill>
                  <a:schemeClr val="tx1"/>
                </a:solidFill>
              </a:rPr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5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4717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Организация предметной образовательной среды и материальное оснащение</a:t>
            </a:r>
          </a:p>
        </p:txBody>
      </p:sp>
      <p:pic>
        <p:nvPicPr>
          <p:cNvPr id="1026" name="Picture 2" descr="C:\Documents and Settings\Администратор\Мои документы\РАДУГА фото\предметная среда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9539" y="1600200"/>
            <a:ext cx="5141722" cy="4724400"/>
          </a:xfrm>
          <a:prstGeom prst="rect">
            <a:avLst/>
          </a:prstGeom>
          <a:noFill/>
        </p:spPr>
      </p:pic>
      <p:pic>
        <p:nvPicPr>
          <p:cNvPr id="1028" name="Picture 4" descr="C:\Documents and Settings\Администратор\Мои документы\РАДУГА фото\предметная среда\2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064" y="2008251"/>
            <a:ext cx="4298806" cy="3782949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Мои документы\РАДУГА фото\предметная среда\DSC02300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140584" y="1316386"/>
            <a:ext cx="2602617" cy="5090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11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Организация предметно-развивающей среды группы: Центр художественно- речевой деятельности (книжный уголок)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" y="1866900"/>
            <a:ext cx="5588000" cy="4191000"/>
          </a:xfrm>
        </p:spPr>
      </p:pic>
      <p:pic>
        <p:nvPicPr>
          <p:cNvPr id="6" name="Содержимое 5" descr="DSC0409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97600" y="1790700"/>
            <a:ext cx="57912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04717"/>
            <a:ext cx="8596668" cy="9144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/>
              <a:t>Организация предметной образовательной среды и материальное оснащение</a:t>
            </a:r>
          </a:p>
        </p:txBody>
      </p:sp>
      <p:pic>
        <p:nvPicPr>
          <p:cNvPr id="3074" name="Picture 2" descr="C:\Documents and Settings\Администратор\Мои документы\РАДУГА фото\предметная среда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1407"/>
          <a:stretch>
            <a:fillRect/>
          </a:stretch>
        </p:blipFill>
        <p:spPr bwMode="auto">
          <a:xfrm>
            <a:off x="8339960" y="2387928"/>
            <a:ext cx="3492000" cy="248615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409" y="1351845"/>
            <a:ext cx="4159663" cy="414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5022" y="556952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Музыкальный зал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Администратор\Мои документы\РАДУГА фото\предметная среда\DSC02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778" y="4200878"/>
            <a:ext cx="3492000" cy="234837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387644" y="1501422"/>
            <a:ext cx="38633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Музыкальные уголки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340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1319</TotalTime>
  <Words>361</Words>
  <Application>Microsoft Office PowerPoint</Application>
  <PresentationFormat>Широкоэкранный</PresentationFormat>
  <Paragraphs>131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Aharoni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ПУБЛИЧНЫЙ ДОКЛАД  МУНИЦИПАЛЬНОГО КАЗЕННОГО ДОШКОЛЬНОГО ОБРАЗОВАТЕЛЬНОГО УЧРЕЖДЕНИЯ  ДЕТСКИЙ САД №14 ЗА 2017-2018 УЧЕБНЫЙ ГОД </vt:lpstr>
      <vt:lpstr>Содержание</vt:lpstr>
      <vt:lpstr>Муниципальное казенное дошкольное образовательное учреждение   «детский сад №14»</vt:lpstr>
      <vt:lpstr> Наш адрес:  1 368502, Республика Дагестан, город  Избербаш, улица Терешковой, 1.  Телефон: 8(87245) 2-69-39  электронная почта: e-mail: detsadkrepysh@mail.ru         адрес сайта: https://dag-14.tvoysadik.ru  </vt:lpstr>
      <vt:lpstr>Особенности образовательного процесса</vt:lpstr>
      <vt:lpstr>Особенности образовательного процесса</vt:lpstr>
      <vt:lpstr>Организация предметной образовательной среды и материальное оснащение</vt:lpstr>
      <vt:lpstr>Организация предметно-развивающей среды группы: Центр художественно- речевой деятельности (книжный уголок)</vt:lpstr>
      <vt:lpstr>Организация предметной образовательной среды и материальное оснащение</vt:lpstr>
      <vt:lpstr>Организация предметной образовательной среды и материальное оснащение</vt:lpstr>
      <vt:lpstr>Организация предметной образовательной среды и материальное оснащение</vt:lpstr>
      <vt:lpstr> В 2017/2018 учебном году детский сад принимал участие в конкурсах детского творчества: </vt:lpstr>
      <vt:lpstr>Медицинское обслуживание детей в МКДОУ осуществляется в соответствии с нормативно-правовыми документами:  - Приказа Министерства образования РФ от 30.06.1992 года, №186\272 «О совершенствовании системы медицинского обеспечения детей в ДОУ» - Санитарно-эпидемиологическим правилам  СанПиН 2.4.1.3049-13 - Письма Минобрнауки РФ, департамента государственной политики в образовании «О медицинском обслуживании детей в дошкольных образовательных учреждениях». </vt:lpstr>
      <vt:lpstr>Характеристика воспитанников по группам здоровья</vt:lpstr>
      <vt:lpstr>Анализ заболеваемости и посещаемости </vt:lpstr>
      <vt:lpstr>                  Возраст педагогов</vt:lpstr>
      <vt:lpstr>Характеристика педагогического состава ДОУ  на 2017-2018 уч. г. Уровень образования </vt:lpstr>
      <vt:lpstr>Стаж педагогической работы</vt:lpstr>
      <vt:lpstr>       Квалификационный уровень</vt:lpstr>
      <vt:lpstr>                  Повышение квалификации</vt:lpstr>
      <vt:lpstr>    Участие педагогов в конкурсах и акциях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  МУНИЦИПАЛЬНОГО КАЗЕННОГО ДОШКОЛЬНОГО ОБРАЗОВАТЕЛЬНОГО УЧРЕЖДЕНИЯ «ЦЕНТР РАЗВИТИЯ РЕБЁНКА – ДЕТСКИЙ САД «РАДУГА» ЗА 2013-2014 УЧЕБНЫЙ ГОД</dc:title>
  <dc:creator>Настя Плотникова</dc:creator>
  <cp:lastModifiedBy>Пользователь</cp:lastModifiedBy>
  <cp:revision>121</cp:revision>
  <dcterms:created xsi:type="dcterms:W3CDTF">2014-06-18T18:54:05Z</dcterms:created>
  <dcterms:modified xsi:type="dcterms:W3CDTF">2018-10-26T10:44:23Z</dcterms:modified>
</cp:coreProperties>
</file>